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crdownload"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 id="268" r:id="rId14"/>
    <p:sldId id="269" r:id="rId15"/>
    <p:sldId id="270" r:id="rId16"/>
    <p:sldId id="271" r:id="rId17"/>
    <p:sldId id="274" r:id="rId18"/>
    <p:sldId id="272" r:id="rId19"/>
    <p:sldId id="273" r:id="rId20"/>
    <p:sldId id="275" r:id="rId21"/>
    <p:sldId id="276" r:id="rId22"/>
    <p:sldId id="280" r:id="rId23"/>
    <p:sldId id="281" r:id="rId24"/>
    <p:sldId id="282"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918978789749" initials="9" lastIdx="2" clrIdx="0">
    <p:extLst>
      <p:ext uri="{19B8F6BF-5375-455C-9EA6-DF929625EA0E}">
        <p15:presenceInfo xmlns="" xmlns:p15="http://schemas.microsoft.com/office/powerpoint/2012/main" userId="306339b2e7b18b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100" d="100"/>
          <a:sy n="100" d="100"/>
        </p:scale>
        <p:origin x="259" y="2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25T11:52:14.258" idx="1">
    <p:pos x="10" y="10"/>
    <p:text/>
    <p:extLst>
      <p:ext uri="{C676402C-5697-4E1C-873F-D02D1690AC5C}">
        <p15:threadingInfo xmlns="" xmlns:p15="http://schemas.microsoft.com/office/powerpoint/2012/main" timeZoneBias="-330"/>
      </p:ext>
    </p:extLst>
  </p:cm>
  <p:cm authorId="1" dt="2022-03-25T12:04:37.167" idx="2">
    <p:pos x="146" y="146"/>
    <p:text>vc ghchg</p:text>
    <p:extLst>
      <p:ext uri="{C676402C-5697-4E1C-873F-D02D1690AC5C}">
        <p15:threadingInfo xmlns=""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3/29/2022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3/29/2022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3/29/2022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3/29/2022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3/29/2022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3/29/2022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3/29/2022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3/29/2022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3/29/2022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crdownload"/><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investopedia.com/articles/pf/11/benefits-and-drawbacks-of-internet-banks.a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4D91B7-61F6-4AA6-949C-9A4E4B67738A}"/>
              </a:ext>
            </a:extLst>
          </p:cNvPr>
          <p:cNvSpPr>
            <a:spLocks noGrp="1"/>
          </p:cNvSpPr>
          <p:nvPr>
            <p:ph type="ctrTitle"/>
          </p:nvPr>
        </p:nvSpPr>
        <p:spPr>
          <a:xfrm>
            <a:off x="1154955" y="2099734"/>
            <a:ext cx="8825658" cy="1051016"/>
          </a:xfrm>
        </p:spPr>
        <p:txBody>
          <a:bodyPr/>
          <a:lstStyle/>
          <a:p>
            <a:r>
              <a:rPr lang="en-US" sz="6000" b="1" dirty="0">
                <a:latin typeface="Arial" panose="020B0604020202020204" pitchFamily="34" charset="0"/>
                <a:cs typeface="Arial" panose="020B0604020202020204" pitchFamily="34" charset="0"/>
              </a:rPr>
              <a:t>Online Banking</a:t>
            </a:r>
            <a:endParaRPr lang="en-IN" sz="6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 xmlns:a16="http://schemas.microsoft.com/office/drawing/2014/main" id="{3CB96CE1-3F03-4088-B446-1C151B3EE7BB}"/>
              </a:ext>
            </a:extLst>
          </p:cNvPr>
          <p:cNvSpPr>
            <a:spLocks noGrp="1"/>
          </p:cNvSpPr>
          <p:nvPr>
            <p:ph type="subTitle" idx="1"/>
          </p:nvPr>
        </p:nvSpPr>
        <p:spPr>
          <a:xfrm>
            <a:off x="1154955" y="3707251"/>
            <a:ext cx="8825658" cy="2677646"/>
          </a:xfrm>
        </p:spPr>
        <p:txBody>
          <a:bodyPr/>
          <a:lstStyle/>
          <a:p>
            <a:r>
              <a:rPr lang="en-US" dirty="0"/>
              <a:t>                                                      </a:t>
            </a:r>
          </a:p>
          <a:p>
            <a:r>
              <a:rPr lang="en-IN" b="1" i="0" dirty="0">
                <a:solidFill>
                  <a:schemeClr val="bg1"/>
                </a:solidFill>
                <a:effectLst/>
                <a:latin typeface="Calibri" panose="020F0502020204030204" pitchFamily="34" charset="0"/>
              </a:rPr>
              <a:t>                                                                                                        </a:t>
            </a:r>
            <a:r>
              <a:rPr lang="en-IN" sz="2000" b="1" i="0" dirty="0">
                <a:solidFill>
                  <a:schemeClr val="bg1"/>
                </a:solidFill>
                <a:effectLst/>
                <a:latin typeface="Times New Roman" panose="02020603050405020304" pitchFamily="18" charset="0"/>
                <a:cs typeface="Times New Roman" panose="02020603050405020304" pitchFamily="18" charset="0"/>
              </a:rPr>
              <a:t>Presented By:   </a:t>
            </a:r>
          </a:p>
          <a:p>
            <a:r>
              <a:rPr lang="en-IN" sz="2000" b="1" dirty="0">
                <a:solidFill>
                  <a:schemeClr val="bg1"/>
                </a:solidFill>
                <a:latin typeface="Times New Roman" panose="02020603050405020304" pitchFamily="18" charset="0"/>
                <a:cs typeface="Times New Roman" panose="02020603050405020304" pitchFamily="18" charset="0"/>
              </a:rPr>
              <a:t>                                                                                      </a:t>
            </a:r>
            <a:r>
              <a:rPr lang="en-IN" sz="2000" b="1" i="0" dirty="0">
                <a:solidFill>
                  <a:schemeClr val="bg1"/>
                </a:solidFill>
                <a:effectLst/>
                <a:latin typeface="Times New Roman" panose="02020603050405020304" pitchFamily="18" charset="0"/>
                <a:cs typeface="Times New Roman" panose="02020603050405020304" pitchFamily="18" charset="0"/>
              </a:rPr>
              <a:t>213 Java SL KK(</a:t>
            </a:r>
            <a:r>
              <a:rPr lang="en-IN" sz="1800" b="1" i="0" dirty="0">
                <a:solidFill>
                  <a:srgbClr val="F2F2F2"/>
                </a:solidFill>
                <a:effectLst/>
                <a:latin typeface="Times New Roman" panose="02020603050405020304" pitchFamily="18" charset="0"/>
                <a:cs typeface="Times New Roman" panose="02020603050405020304" pitchFamily="18" charset="0"/>
              </a:rPr>
              <a:t>Group</a:t>
            </a:r>
            <a:r>
              <a:rPr lang="en-IN" sz="2000" b="1" i="0" dirty="0">
                <a:solidFill>
                  <a:schemeClr val="bg1"/>
                </a:solidFill>
                <a:effectLst/>
                <a:latin typeface="Times New Roman" panose="02020603050405020304" pitchFamily="18" charset="0"/>
                <a:cs typeface="Times New Roman" panose="02020603050405020304" pitchFamily="18" charset="0"/>
              </a:rPr>
              <a:t>-5)</a:t>
            </a:r>
            <a:r>
              <a:rPr lang="en-US" sz="2000" b="1" dirty="0">
                <a:solidFill>
                  <a:schemeClr val="bg1"/>
                </a:solidFill>
                <a:latin typeface="Times New Roman" panose="02020603050405020304" pitchFamily="18" charset="0"/>
                <a:cs typeface="Times New Roman" panose="02020603050405020304" pitchFamily="18" charset="0"/>
              </a:rPr>
              <a:t> </a:t>
            </a:r>
          </a:p>
          <a:p>
            <a:endParaRPr lang="en-US" b="1"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985346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E7ADB9-C183-4787-8184-6760F12A649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ADMIN MODULE</a:t>
            </a:r>
          </a:p>
        </p:txBody>
      </p:sp>
      <p:sp>
        <p:nvSpPr>
          <p:cNvPr id="3" name="Content Placeholder 2">
            <a:extLst>
              <a:ext uri="{FF2B5EF4-FFF2-40B4-BE49-F238E27FC236}">
                <a16:creationId xmlns="" xmlns:a16="http://schemas.microsoft.com/office/drawing/2014/main" id="{FE07D726-6A6C-4E0B-9686-6EB199E9A9F1}"/>
              </a:ext>
            </a:extLst>
          </p:cNvPr>
          <p:cNvSpPr>
            <a:spLocks noGrp="1"/>
          </p:cNvSpPr>
          <p:nvPr>
            <p:ph idx="1"/>
          </p:nvPr>
        </p:nvSpPr>
        <p:spPr/>
        <p:txBody>
          <a:bodyPr/>
          <a:lstStyle/>
          <a:p>
            <a:pPr marL="0" indent="0">
              <a:buNone/>
            </a:pPr>
            <a:r>
              <a:rPr lang="en-IN" sz="2000" dirty="0">
                <a:solidFill>
                  <a:schemeClr val="tx1"/>
                </a:solidFill>
                <a:latin typeface="Times New Roman" panose="02020603050405020304" pitchFamily="18" charset="0"/>
                <a:cs typeface="Times New Roman" panose="02020603050405020304" pitchFamily="18" charset="0"/>
              </a:rPr>
              <a:t>Only Admin can Delete Records, Chequebook Request and Block User.</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1. Admin login Page</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2. Authorization(KYC)</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3. Chequebook Request Approval</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4. User Account Info.</a:t>
            </a:r>
          </a:p>
          <a:p>
            <a:endParaRPr lang="en-IN" dirty="0"/>
          </a:p>
        </p:txBody>
      </p:sp>
    </p:spTree>
    <p:extLst>
      <p:ext uri="{BB962C8B-B14F-4D97-AF65-F5344CB8AC3E}">
        <p14:creationId xmlns:p14="http://schemas.microsoft.com/office/powerpoint/2010/main" val="109619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F45ADF-297B-452A-BBAA-1D41B664A0B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USER MODULE</a:t>
            </a:r>
          </a:p>
        </p:txBody>
      </p:sp>
      <p:sp>
        <p:nvSpPr>
          <p:cNvPr id="3" name="Content Placeholder 2">
            <a:extLst>
              <a:ext uri="{FF2B5EF4-FFF2-40B4-BE49-F238E27FC236}">
                <a16:creationId xmlns="" xmlns:a16="http://schemas.microsoft.com/office/drawing/2014/main" id="{FEAB0541-FAD9-4441-A4A9-C5E2C8C4E85E}"/>
              </a:ext>
            </a:extLst>
          </p:cNvPr>
          <p:cNvSpPr>
            <a:spLocks noGrp="1"/>
          </p:cNvSpPr>
          <p:nvPr>
            <p:ph idx="1"/>
          </p:nvPr>
        </p:nvSpPr>
        <p:spPr>
          <a:xfrm>
            <a:off x="1154955" y="2401294"/>
            <a:ext cx="8761412" cy="4456706"/>
          </a:xfrm>
        </p:spPr>
        <p:txBody>
          <a:bodyPr>
            <a:noAutofit/>
          </a:bodyPr>
          <a:lstStyle/>
          <a:p>
            <a:pPr marL="0" indent="0">
              <a:buNone/>
            </a:pPr>
            <a:r>
              <a:rPr lang="en-IN" sz="2000" dirty="0">
                <a:solidFill>
                  <a:schemeClr val="tx1"/>
                </a:solidFill>
                <a:latin typeface="Times New Roman" panose="02020603050405020304" pitchFamily="18" charset="0"/>
                <a:cs typeface="Times New Roman" panose="02020603050405020304" pitchFamily="18" charset="0"/>
              </a:rPr>
              <a:t>Each User must have a valid user id and password must be running for the system to function users must login in to system to access any record.</a:t>
            </a:r>
          </a:p>
          <a:p>
            <a:pPr marL="457200" indent="-457200">
              <a:buClrTx/>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User Registration </a:t>
            </a:r>
          </a:p>
          <a:p>
            <a:pPr marL="457200" indent="-457200">
              <a:buClrTx/>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Login Page</a:t>
            </a:r>
          </a:p>
          <a:p>
            <a:pPr marL="457200" indent="-457200">
              <a:buClrTx/>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Transaction History</a:t>
            </a:r>
          </a:p>
          <a:p>
            <a:pPr marL="0" indent="0">
              <a:buNone/>
            </a:pPr>
            <a:r>
              <a:rPr lang="en-IN" sz="1600" dirty="0">
                <a:solidFill>
                  <a:schemeClr val="tx1"/>
                </a:solidFill>
                <a:latin typeface="Times New Roman" panose="02020603050405020304" pitchFamily="18" charset="0"/>
                <a:cs typeface="Times New Roman" panose="02020603050405020304" pitchFamily="18" charset="0"/>
              </a:rPr>
              <a:t>4.</a:t>
            </a:r>
            <a:r>
              <a:rPr lang="en-IN" sz="2000" dirty="0">
                <a:solidFill>
                  <a:schemeClr val="tx1"/>
                </a:solidFill>
                <a:latin typeface="Times New Roman" panose="02020603050405020304" pitchFamily="18" charset="0"/>
                <a:cs typeface="Times New Roman" panose="02020603050405020304" pitchFamily="18" charset="0"/>
              </a:rPr>
              <a:t>     Withdraw and Deposit page</a:t>
            </a:r>
          </a:p>
          <a:p>
            <a:pPr marL="0" indent="0">
              <a:buNone/>
            </a:pPr>
            <a:r>
              <a:rPr lang="en-IN" sz="1600" dirty="0">
                <a:solidFill>
                  <a:schemeClr val="tx1"/>
                </a:solidFill>
                <a:latin typeface="Times New Roman" panose="02020603050405020304" pitchFamily="18" charset="0"/>
                <a:cs typeface="Times New Roman" panose="02020603050405020304" pitchFamily="18" charset="0"/>
              </a:rPr>
              <a:t>5</a:t>
            </a:r>
            <a:r>
              <a:rPr lang="en-IN" sz="2000" dirty="0">
                <a:solidFill>
                  <a:schemeClr val="tx1"/>
                </a:solidFill>
                <a:latin typeface="Times New Roman" panose="02020603050405020304" pitchFamily="18" charset="0"/>
                <a:cs typeface="Times New Roman" panose="02020603050405020304" pitchFamily="18" charset="0"/>
              </a:rPr>
              <a:t>.     </a:t>
            </a:r>
            <a:r>
              <a:rPr lang="en-IN" sz="2000" dirty="0" smtClean="0">
                <a:solidFill>
                  <a:schemeClr val="tx1"/>
                </a:solidFill>
                <a:latin typeface="Times New Roman" panose="02020603050405020304" pitchFamily="18" charset="0"/>
                <a:cs typeface="Times New Roman" panose="02020603050405020304" pitchFamily="18" charset="0"/>
              </a:rPr>
              <a:t>Transfer History </a:t>
            </a:r>
            <a:r>
              <a:rPr lang="en-IN" sz="2000" dirty="0" smtClean="0">
                <a:solidFill>
                  <a:schemeClr val="tx1"/>
                </a:solidFill>
                <a:latin typeface="Times New Roman" panose="02020603050405020304" pitchFamily="18" charset="0"/>
                <a:cs typeface="Times New Roman" panose="02020603050405020304" pitchFamily="18" charset="0"/>
              </a:rPr>
              <a:t>Page</a:t>
            </a:r>
            <a:endParaRPr lang="en-IN" sz="2000" dirty="0">
              <a:solidFill>
                <a:schemeClr val="tx1"/>
              </a:solidFill>
              <a:latin typeface="Times New Roman" panose="02020603050405020304" pitchFamily="18" charset="0"/>
              <a:cs typeface="Times New Roman" panose="02020603050405020304" pitchFamily="18" charset="0"/>
            </a:endParaRPr>
          </a:p>
          <a:p>
            <a:pPr marL="0" indent="0">
              <a:buNone/>
            </a:pPr>
            <a:r>
              <a:rPr lang="en-IN" sz="1600" dirty="0">
                <a:solidFill>
                  <a:schemeClr val="tx1"/>
                </a:solidFill>
                <a:latin typeface="Times New Roman" panose="02020603050405020304" pitchFamily="18" charset="0"/>
                <a:cs typeface="Times New Roman" panose="02020603050405020304" pitchFamily="18" charset="0"/>
              </a:rPr>
              <a:t>6.</a:t>
            </a:r>
            <a:r>
              <a:rPr lang="en-IN" sz="2000" dirty="0">
                <a:solidFill>
                  <a:schemeClr val="tx1"/>
                </a:solidFill>
                <a:latin typeface="Times New Roman" panose="02020603050405020304" pitchFamily="18" charset="0"/>
                <a:cs typeface="Times New Roman" panose="02020603050405020304" pitchFamily="18" charset="0"/>
              </a:rPr>
              <a:t>     Request Chequebook</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7.     User Session.</a:t>
            </a:r>
          </a:p>
          <a:p>
            <a:pPr marL="0" indent="0">
              <a:buClrTx/>
              <a:buNone/>
            </a:pPr>
            <a:endParaRPr lang="en-IN" sz="2000" dirty="0">
              <a:solidFill>
                <a:schemeClr val="tx1"/>
              </a:solidFill>
              <a:latin typeface="Times New Roman" panose="02020603050405020304" pitchFamily="18" charset="0"/>
              <a:cs typeface="Times New Roman" panose="02020603050405020304" pitchFamily="18" charset="0"/>
            </a:endParaRPr>
          </a:p>
          <a:p>
            <a:pPr marL="0" indent="0">
              <a:buClr>
                <a:schemeClr val="tx1"/>
              </a:buClr>
              <a:buNone/>
            </a:pP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60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16B7EF-4448-40CA-9063-274A44126756}"/>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Sequence Diagram For Online Banking</a:t>
            </a:r>
            <a:endParaRPr lang="en-IN" dirty="0">
              <a:latin typeface="Times New Roman" panose="02020603050405020304" pitchFamily="18" charset="0"/>
              <a:cs typeface="Times New Roman" panose="02020603050405020304" pitchFamily="18" charset="0"/>
            </a:endParaRPr>
          </a:p>
        </p:txBody>
      </p:sp>
      <p:sp>
        <p:nvSpPr>
          <p:cNvPr id="5" name="AutoShape 2" descr="blob:https://web.whatsapp.com/1fd5f601-7ca7-4047-aade-b5d024e0ef4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blob:https://web.whatsapp.com/1fd5f601-7ca7-4047-aade-b5d024e0ef4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blob:https://web.whatsapp.com/1fd5f601-7ca7-4047-aade-b5d024e0ef4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blob:https://web.whatsapp.com/1fd5f601-7ca7-4047-aade-b5d024e0ef41"/>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880" y="2606040"/>
            <a:ext cx="8442960" cy="4090416"/>
          </a:xfrm>
          <a:prstGeom prst="rect">
            <a:avLst/>
          </a:prstGeom>
        </p:spPr>
      </p:pic>
    </p:spTree>
    <p:extLst>
      <p:ext uri="{BB962C8B-B14F-4D97-AF65-F5344CB8AC3E}">
        <p14:creationId xmlns:p14="http://schemas.microsoft.com/office/powerpoint/2010/main" val="344756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9990B5-8E4D-4386-BF8E-D229C4D64E0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UML Class Diagram and Use case Diagram</a:t>
            </a:r>
            <a:r>
              <a:rPr lang="en-US" b="1" dirty="0"/>
              <a:t/>
            </a:r>
            <a:br>
              <a:rPr lang="en-US" b="1" dirty="0"/>
            </a:br>
            <a:endParaRPr lang="en-IN" dirty="0"/>
          </a:p>
        </p:txBody>
      </p:sp>
      <p:pic>
        <p:nvPicPr>
          <p:cNvPr id="5" name="Content Placeholder 4">
            <a:extLst>
              <a:ext uri="{FF2B5EF4-FFF2-40B4-BE49-F238E27FC236}">
                <a16:creationId xmlns="" xmlns:a16="http://schemas.microsoft.com/office/drawing/2014/main" id="{88EECEA9-0268-4A70-8E35-38B634214D17}"/>
              </a:ext>
            </a:extLst>
          </p:cNvPr>
          <p:cNvPicPr>
            <a:picLocks noGrp="1" noChangeAspect="1"/>
          </p:cNvPicPr>
          <p:nvPr>
            <p:ph idx="1"/>
          </p:nvPr>
        </p:nvPicPr>
        <p:blipFill rotWithShape="1">
          <a:blip r:embed="rId2"/>
          <a:srcRect r="17371" b="19600"/>
          <a:stretch/>
        </p:blipFill>
        <p:spPr>
          <a:xfrm>
            <a:off x="596349" y="2282356"/>
            <a:ext cx="4486191" cy="4126064"/>
          </a:xfrm>
        </p:spPr>
      </p:pic>
      <p:pic>
        <p:nvPicPr>
          <p:cNvPr id="6" name="Picture 5" descr="Chart, diagram, bubble chart&#10;&#10;Description automatically generated">
            <a:extLst>
              <a:ext uri="{FF2B5EF4-FFF2-40B4-BE49-F238E27FC236}">
                <a16:creationId xmlns="" xmlns:a16="http://schemas.microsoft.com/office/drawing/2014/main" id="{36C2011A-D9A5-4F2B-9266-43784B4F40F4}"/>
              </a:ext>
            </a:extLst>
          </p:cNvPr>
          <p:cNvPicPr>
            <a:picLocks noChangeAspect="1"/>
          </p:cNvPicPr>
          <p:nvPr/>
        </p:nvPicPr>
        <p:blipFill>
          <a:blip r:embed="rId3"/>
          <a:stretch>
            <a:fillRect/>
          </a:stretch>
        </p:blipFill>
        <p:spPr>
          <a:xfrm>
            <a:off x="5082540" y="2309544"/>
            <a:ext cx="6431174" cy="4319600"/>
          </a:xfrm>
          <a:prstGeom prst="rect">
            <a:avLst/>
          </a:prstGeom>
        </p:spPr>
      </p:pic>
    </p:spTree>
    <p:extLst>
      <p:ext uri="{BB962C8B-B14F-4D97-AF65-F5344CB8AC3E}">
        <p14:creationId xmlns:p14="http://schemas.microsoft.com/office/powerpoint/2010/main" val="4134192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84C74C-4ECD-472E-BA21-4241A5DC9848}"/>
              </a:ext>
            </a:extLst>
          </p:cNvPr>
          <p:cNvSpPr>
            <a:spLocks noGrp="1"/>
          </p:cNvSpPr>
          <p:nvPr>
            <p:ph type="title"/>
          </p:nvPr>
        </p:nvSpPr>
        <p:spPr/>
        <p:txBody>
          <a:bodyPr/>
          <a:lstStyle/>
          <a:p>
            <a:r>
              <a:rPr lang="en-IN" sz="3600" dirty="0"/>
              <a:t> ER Diagram</a:t>
            </a:r>
            <a:endParaRPr lang="en-IN" dirty="0"/>
          </a:p>
        </p:txBody>
      </p:sp>
      <p:pic>
        <p:nvPicPr>
          <p:cNvPr id="5" name="Content Placeholder 4">
            <a:extLst>
              <a:ext uri="{FF2B5EF4-FFF2-40B4-BE49-F238E27FC236}">
                <a16:creationId xmlns="" xmlns:a16="http://schemas.microsoft.com/office/drawing/2014/main" id="{AFF7D267-4880-47FD-AA07-5BFC4115CF92}"/>
              </a:ext>
            </a:extLst>
          </p:cNvPr>
          <p:cNvPicPr>
            <a:picLocks noGrp="1" noChangeAspect="1"/>
          </p:cNvPicPr>
          <p:nvPr>
            <p:ph idx="1"/>
          </p:nvPr>
        </p:nvPicPr>
        <p:blipFill>
          <a:blip r:embed="rId2"/>
          <a:stretch>
            <a:fillRect/>
          </a:stretch>
        </p:blipFill>
        <p:spPr>
          <a:xfrm>
            <a:off x="1790700" y="2240280"/>
            <a:ext cx="7498079" cy="4053840"/>
          </a:xfrm>
        </p:spPr>
      </p:pic>
    </p:spTree>
    <p:extLst>
      <p:ext uri="{BB962C8B-B14F-4D97-AF65-F5344CB8AC3E}">
        <p14:creationId xmlns:p14="http://schemas.microsoft.com/office/powerpoint/2010/main" val="3234916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CA2109-F514-4514-8E2E-F1B65A7E5053}"/>
              </a:ext>
            </a:extLst>
          </p:cNvPr>
          <p:cNvSpPr>
            <a:spLocks noGrp="1"/>
          </p:cNvSpPr>
          <p:nvPr>
            <p:ph type="title"/>
          </p:nvPr>
        </p:nvSpPr>
        <p:spPr/>
        <p:txBody>
          <a:bodyPr/>
          <a:lstStyle/>
          <a:p>
            <a:r>
              <a:rPr lang="en-US" sz="3600"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36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3600" dirty="0">
                <a:solidFill>
                  <a:schemeClr val="bg1"/>
                </a:solidFill>
                <a:latin typeface="Times New Roman" panose="02020603050405020304" pitchFamily="18" charset="0"/>
                <a:cs typeface="Times New Roman" panose="02020603050405020304" pitchFamily="18" charset="0"/>
              </a:rPr>
              <a:t>Output Screenshots</a:t>
            </a:r>
            <a:r>
              <a:rPr lang="en-US" sz="3600"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3600" dirty="0">
                <a:solidFill>
                  <a:schemeClr val="tx1">
                    <a:lumMod val="95000"/>
                    <a:lumOff val="5000"/>
                  </a:schemeClr>
                </a:solidFill>
                <a:latin typeface="Times New Roman" panose="02020603050405020304" pitchFamily="18" charset="0"/>
                <a:cs typeface="Times New Roman" panose="02020603050405020304" pitchFamily="18" charset="0"/>
              </a:rPr>
            </a:br>
            <a:endParaRPr lang="en-IN" dirty="0"/>
          </a:p>
        </p:txBody>
      </p:sp>
      <p:pic>
        <p:nvPicPr>
          <p:cNvPr id="11" name="Content Placeholder 10" descr="A hand holding a small white device&#10;&#10;Description automatically generated with low confidence">
            <a:extLst>
              <a:ext uri="{FF2B5EF4-FFF2-40B4-BE49-F238E27FC236}">
                <a16:creationId xmlns="" xmlns:a16="http://schemas.microsoft.com/office/drawing/2014/main" id="{1725FE31-1509-4EE2-8F5C-632FEAF3AE0B}"/>
              </a:ext>
            </a:extLst>
          </p:cNvPr>
          <p:cNvPicPr>
            <a:picLocks noGrp="1" noChangeAspect="1"/>
          </p:cNvPicPr>
          <p:nvPr>
            <p:ph idx="1"/>
          </p:nvPr>
        </p:nvPicPr>
        <p:blipFill>
          <a:blip r:embed="rId2"/>
          <a:stretch>
            <a:fillRect/>
          </a:stretch>
        </p:blipFill>
        <p:spPr>
          <a:xfrm>
            <a:off x="586740" y="2278380"/>
            <a:ext cx="5509260" cy="3758352"/>
          </a:xfrm>
        </p:spPr>
      </p:pic>
      <p:pic>
        <p:nvPicPr>
          <p:cNvPr id="13" name="Picture 12">
            <a:extLst>
              <a:ext uri="{FF2B5EF4-FFF2-40B4-BE49-F238E27FC236}">
                <a16:creationId xmlns="" xmlns:a16="http://schemas.microsoft.com/office/drawing/2014/main" id="{20C45A28-898E-40FD-BD64-9F33E027E82F}"/>
              </a:ext>
            </a:extLst>
          </p:cNvPr>
          <p:cNvPicPr>
            <a:picLocks noChangeAspect="1"/>
          </p:cNvPicPr>
          <p:nvPr/>
        </p:nvPicPr>
        <p:blipFill>
          <a:blip r:embed="rId3"/>
          <a:stretch>
            <a:fillRect/>
          </a:stretch>
        </p:blipFill>
        <p:spPr>
          <a:xfrm>
            <a:off x="6171136" y="2278380"/>
            <a:ext cx="7490460" cy="3758352"/>
          </a:xfrm>
          <a:prstGeom prst="rect">
            <a:avLst/>
          </a:prstGeom>
        </p:spPr>
      </p:pic>
    </p:spTree>
    <p:extLst>
      <p:ext uri="{BB962C8B-B14F-4D97-AF65-F5344CB8AC3E}">
        <p14:creationId xmlns:p14="http://schemas.microsoft.com/office/powerpoint/2010/main" val="4060624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95CE5F8-19D8-40E1-9036-E4BA19DB384F}"/>
              </a:ext>
            </a:extLst>
          </p:cNvPr>
          <p:cNvPicPr>
            <a:picLocks noChangeAspect="1"/>
          </p:cNvPicPr>
          <p:nvPr/>
        </p:nvPicPr>
        <p:blipFill>
          <a:blip r:embed="rId2"/>
          <a:stretch>
            <a:fillRect/>
          </a:stretch>
        </p:blipFill>
        <p:spPr>
          <a:xfrm>
            <a:off x="510540" y="541019"/>
            <a:ext cx="5311140" cy="4655822"/>
          </a:xfrm>
          <a:prstGeom prst="rect">
            <a:avLst/>
          </a:prstGeom>
        </p:spPr>
      </p:pic>
      <p:sp>
        <p:nvSpPr>
          <p:cNvPr id="6" name="AutoShape 2">
            <a:extLst>
              <a:ext uri="{FF2B5EF4-FFF2-40B4-BE49-F238E27FC236}">
                <a16:creationId xmlns="" xmlns:a16="http://schemas.microsoft.com/office/drawing/2014/main" id="{5F791AE6-894E-4009-9A7C-79A49F8F28D5}"/>
              </a:ext>
            </a:extLst>
          </p:cNvPr>
          <p:cNvSpPr>
            <a:spLocks noChangeAspect="1" noChangeArrowheads="1"/>
          </p:cNvSpPr>
          <p:nvPr/>
        </p:nvSpPr>
        <p:spPr bwMode="auto">
          <a:xfrm>
            <a:off x="5943600" y="3276600"/>
            <a:ext cx="33528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 xmlns:a16="http://schemas.microsoft.com/office/drawing/2014/main" id="{44F19896-B0DF-48D3-B668-E15799681CE3}"/>
              </a:ext>
            </a:extLst>
          </p:cNvPr>
          <p:cNvPicPr>
            <a:picLocks noChangeAspect="1"/>
          </p:cNvPicPr>
          <p:nvPr/>
        </p:nvPicPr>
        <p:blipFill>
          <a:blip r:embed="rId3"/>
          <a:stretch>
            <a:fillRect/>
          </a:stretch>
        </p:blipFill>
        <p:spPr>
          <a:xfrm>
            <a:off x="6096000" y="541020"/>
            <a:ext cx="5768340" cy="4655822"/>
          </a:xfrm>
          <a:prstGeom prst="rect">
            <a:avLst/>
          </a:prstGeom>
        </p:spPr>
      </p:pic>
    </p:spTree>
    <p:extLst>
      <p:ext uri="{BB962C8B-B14F-4D97-AF65-F5344CB8AC3E}">
        <p14:creationId xmlns:p14="http://schemas.microsoft.com/office/powerpoint/2010/main" val="137473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F30B703-EACF-4A97-B002-A76A847E55E7}"/>
              </a:ext>
            </a:extLst>
          </p:cNvPr>
          <p:cNvPicPr>
            <a:picLocks noChangeAspect="1"/>
          </p:cNvPicPr>
          <p:nvPr/>
        </p:nvPicPr>
        <p:blipFill>
          <a:blip r:embed="rId2"/>
          <a:stretch>
            <a:fillRect/>
          </a:stretch>
        </p:blipFill>
        <p:spPr>
          <a:xfrm>
            <a:off x="6156961" y="830581"/>
            <a:ext cx="5661660" cy="4396739"/>
          </a:xfrm>
          <a:prstGeom prst="rect">
            <a:avLst/>
          </a:prstGeom>
        </p:spPr>
      </p:pic>
      <p:pic>
        <p:nvPicPr>
          <p:cNvPr id="5" name="Picture 4">
            <a:extLst>
              <a:ext uri="{FF2B5EF4-FFF2-40B4-BE49-F238E27FC236}">
                <a16:creationId xmlns="" xmlns:a16="http://schemas.microsoft.com/office/drawing/2014/main" id="{AAD1675C-35EF-4E41-BFC4-1469D148DF05}"/>
              </a:ext>
            </a:extLst>
          </p:cNvPr>
          <p:cNvPicPr>
            <a:picLocks noChangeAspect="1"/>
          </p:cNvPicPr>
          <p:nvPr/>
        </p:nvPicPr>
        <p:blipFill>
          <a:blip r:embed="rId3"/>
          <a:stretch>
            <a:fillRect/>
          </a:stretch>
        </p:blipFill>
        <p:spPr>
          <a:xfrm>
            <a:off x="320040" y="830581"/>
            <a:ext cx="5715001" cy="4396739"/>
          </a:xfrm>
          <a:prstGeom prst="rect">
            <a:avLst/>
          </a:prstGeom>
        </p:spPr>
      </p:pic>
    </p:spTree>
    <p:extLst>
      <p:ext uri="{BB962C8B-B14F-4D97-AF65-F5344CB8AC3E}">
        <p14:creationId xmlns:p14="http://schemas.microsoft.com/office/powerpoint/2010/main" val="428278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4E156E7-76D6-4E5C-A4B7-20793F1B758B}"/>
              </a:ext>
            </a:extLst>
          </p:cNvPr>
          <p:cNvPicPr>
            <a:picLocks noChangeAspect="1"/>
          </p:cNvPicPr>
          <p:nvPr/>
        </p:nvPicPr>
        <p:blipFill>
          <a:blip r:embed="rId2"/>
          <a:stretch>
            <a:fillRect/>
          </a:stretch>
        </p:blipFill>
        <p:spPr>
          <a:xfrm>
            <a:off x="487680" y="632460"/>
            <a:ext cx="5440680" cy="4792980"/>
          </a:xfrm>
          <a:prstGeom prst="rect">
            <a:avLst/>
          </a:prstGeom>
        </p:spPr>
      </p:pic>
      <p:pic>
        <p:nvPicPr>
          <p:cNvPr id="5" name="Picture 4">
            <a:extLst>
              <a:ext uri="{FF2B5EF4-FFF2-40B4-BE49-F238E27FC236}">
                <a16:creationId xmlns="" xmlns:a16="http://schemas.microsoft.com/office/drawing/2014/main" id="{7E034ABB-7AB1-48DC-9D62-67976F8B8F27}"/>
              </a:ext>
            </a:extLst>
          </p:cNvPr>
          <p:cNvPicPr>
            <a:picLocks noChangeAspect="1"/>
          </p:cNvPicPr>
          <p:nvPr/>
        </p:nvPicPr>
        <p:blipFill>
          <a:blip r:embed="rId3"/>
          <a:stretch>
            <a:fillRect/>
          </a:stretch>
        </p:blipFill>
        <p:spPr>
          <a:xfrm>
            <a:off x="6164580" y="632460"/>
            <a:ext cx="5623560" cy="4792980"/>
          </a:xfrm>
          <a:prstGeom prst="rect">
            <a:avLst/>
          </a:prstGeom>
        </p:spPr>
      </p:pic>
    </p:spTree>
    <p:extLst>
      <p:ext uri="{BB962C8B-B14F-4D97-AF65-F5344CB8AC3E}">
        <p14:creationId xmlns:p14="http://schemas.microsoft.com/office/powerpoint/2010/main" val="1971799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A7B6B74-D26A-4EFC-8870-1AD160773008}"/>
              </a:ext>
            </a:extLst>
          </p:cNvPr>
          <p:cNvPicPr>
            <a:picLocks noChangeAspect="1"/>
          </p:cNvPicPr>
          <p:nvPr/>
        </p:nvPicPr>
        <p:blipFill>
          <a:blip r:embed="rId2"/>
          <a:stretch>
            <a:fillRect/>
          </a:stretch>
        </p:blipFill>
        <p:spPr>
          <a:xfrm>
            <a:off x="502920" y="761137"/>
            <a:ext cx="5372100" cy="4809083"/>
          </a:xfrm>
          <a:prstGeom prst="rect">
            <a:avLst/>
          </a:prstGeom>
        </p:spPr>
      </p:pic>
      <p:pic>
        <p:nvPicPr>
          <p:cNvPr id="5" name="Picture 4">
            <a:extLst>
              <a:ext uri="{FF2B5EF4-FFF2-40B4-BE49-F238E27FC236}">
                <a16:creationId xmlns="" xmlns:a16="http://schemas.microsoft.com/office/drawing/2014/main" id="{1E3C3C84-C05E-4A2D-B262-01045DA0AB80}"/>
              </a:ext>
            </a:extLst>
          </p:cNvPr>
          <p:cNvPicPr>
            <a:picLocks noChangeAspect="1"/>
          </p:cNvPicPr>
          <p:nvPr/>
        </p:nvPicPr>
        <p:blipFill>
          <a:blip r:embed="rId3"/>
          <a:stretch>
            <a:fillRect/>
          </a:stretch>
        </p:blipFill>
        <p:spPr>
          <a:xfrm>
            <a:off x="6096000" y="761137"/>
            <a:ext cx="5905500" cy="4823461"/>
          </a:xfrm>
          <a:prstGeom prst="rect">
            <a:avLst/>
          </a:prstGeom>
        </p:spPr>
      </p:pic>
    </p:spTree>
    <p:extLst>
      <p:ext uri="{BB962C8B-B14F-4D97-AF65-F5344CB8AC3E}">
        <p14:creationId xmlns:p14="http://schemas.microsoft.com/office/powerpoint/2010/main" val="264313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87A7B7-1F9A-43AE-8EC1-83CAE3116FF2}"/>
              </a:ext>
            </a:extLst>
          </p:cNvPr>
          <p:cNvSpPr>
            <a:spLocks noGrp="1"/>
          </p:cNvSpPr>
          <p:nvPr>
            <p:ph type="title"/>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
            </a:r>
            <a:br>
              <a:rPr lang="en-US" b="1" dirty="0">
                <a:solidFill>
                  <a:schemeClr val="tx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PROJECT MEMBERS</a:t>
            </a:r>
            <a:r>
              <a:rPr lang="en-US" b="1" dirty="0">
                <a:solidFill>
                  <a:schemeClr val="tx1"/>
                </a:solidFill>
              </a:rPr>
              <a:t/>
            </a:r>
            <a:br>
              <a:rPr lang="en-US" b="1" dirty="0">
                <a:solidFill>
                  <a:schemeClr val="tx1"/>
                </a:solidFill>
              </a:rPr>
            </a:br>
            <a:endParaRPr lang="en-IN" dirty="0"/>
          </a:p>
        </p:txBody>
      </p:sp>
      <p:sp>
        <p:nvSpPr>
          <p:cNvPr id="3" name="Content Placeholder 2">
            <a:extLst>
              <a:ext uri="{FF2B5EF4-FFF2-40B4-BE49-F238E27FC236}">
                <a16:creationId xmlns="" xmlns:a16="http://schemas.microsoft.com/office/drawing/2014/main" id="{3E282BB9-93B5-47D6-A697-A3203A9D3C34}"/>
              </a:ext>
            </a:extLst>
          </p:cNvPr>
          <p:cNvSpPr>
            <a:spLocks noGrp="1"/>
          </p:cNvSpPr>
          <p:nvPr>
            <p:ph idx="1"/>
          </p:nvPr>
        </p:nvSpPr>
        <p:spPr>
          <a:xfrm>
            <a:off x="1154955" y="2250219"/>
            <a:ext cx="8761412" cy="4055165"/>
          </a:xfrm>
        </p:spPr>
        <p:txBody>
          <a:bodyPr>
            <a:normAutofit/>
          </a:bodyPr>
          <a:lstStyle/>
          <a:p>
            <a:r>
              <a:rPr lang="en-IN" b="0" i="0" dirty="0">
                <a:solidFill>
                  <a:srgbClr val="000000"/>
                </a:solidFill>
                <a:effectLst/>
                <a:latin typeface="Times New Roman" panose="02020603050405020304" pitchFamily="18" charset="0"/>
                <a:cs typeface="Times New Roman" panose="02020603050405020304" pitchFamily="18" charset="0"/>
              </a:rPr>
              <a:t>Mallikarjun                                    2485045</a:t>
            </a:r>
          </a:p>
          <a:p>
            <a:r>
              <a:rPr lang="en-IN" b="0" i="0" dirty="0">
                <a:solidFill>
                  <a:srgbClr val="000000"/>
                </a:solidFill>
                <a:effectLst/>
                <a:latin typeface="Times New Roman" panose="02020603050405020304" pitchFamily="18" charset="0"/>
                <a:cs typeface="Times New Roman" panose="02020603050405020304" pitchFamily="18" charset="0"/>
              </a:rPr>
              <a:t>Mohammed Asif K S                     2485671</a:t>
            </a:r>
            <a:endParaRPr lang="en-IN" dirty="0">
              <a:solidFill>
                <a:srgbClr val="000000"/>
              </a:solidFill>
              <a:latin typeface="Times New Roman" panose="02020603050405020304" pitchFamily="18" charset="0"/>
              <a:cs typeface="Times New Roman" panose="02020603050405020304" pitchFamily="18" charset="0"/>
            </a:endParaRPr>
          </a:p>
          <a:p>
            <a:r>
              <a:rPr lang="en-IN" b="0" i="0" dirty="0">
                <a:solidFill>
                  <a:srgbClr val="000000"/>
                </a:solidFill>
                <a:effectLst/>
                <a:latin typeface="Times New Roman" panose="02020603050405020304" pitchFamily="18" charset="0"/>
                <a:cs typeface="Times New Roman" panose="02020603050405020304" pitchFamily="18" charset="0"/>
              </a:rPr>
              <a:t>Mansi Kumari                                2485503</a:t>
            </a:r>
          </a:p>
          <a:p>
            <a:r>
              <a:rPr lang="en-IN" b="0" i="0" dirty="0">
                <a:solidFill>
                  <a:srgbClr val="000000"/>
                </a:solidFill>
                <a:effectLst/>
                <a:latin typeface="Times New Roman" panose="02020603050405020304" pitchFamily="18" charset="0"/>
                <a:cs typeface="Times New Roman" panose="02020603050405020304" pitchFamily="18" charset="0"/>
              </a:rPr>
              <a:t>Madala Manasa                              2487106</a:t>
            </a:r>
            <a:endParaRPr lang="en-IN" dirty="0">
              <a:solidFill>
                <a:srgbClr val="000000"/>
              </a:solidFill>
              <a:latin typeface="Times New Roman" panose="02020603050405020304" pitchFamily="18" charset="0"/>
              <a:cs typeface="Times New Roman" panose="02020603050405020304" pitchFamily="18" charset="0"/>
            </a:endParaRPr>
          </a:p>
          <a:p>
            <a:r>
              <a:rPr lang="en-IN" b="0" i="0" dirty="0">
                <a:solidFill>
                  <a:srgbClr val="000000"/>
                </a:solidFill>
                <a:effectLst/>
                <a:latin typeface="Times New Roman" panose="02020603050405020304" pitchFamily="18" charset="0"/>
                <a:cs typeface="Times New Roman" panose="02020603050405020304" pitchFamily="18" charset="0"/>
              </a:rPr>
              <a:t>Namala Vijay                                 2487052</a:t>
            </a:r>
          </a:p>
          <a:p>
            <a:r>
              <a:rPr lang="en-IN" b="0" i="0" dirty="0">
                <a:solidFill>
                  <a:srgbClr val="000000"/>
                </a:solidFill>
                <a:effectLst/>
                <a:latin typeface="Times New Roman" panose="02020603050405020304" pitchFamily="18" charset="0"/>
                <a:cs typeface="Times New Roman" panose="02020603050405020304" pitchFamily="18" charset="0"/>
              </a:rPr>
              <a:t>Mallethula Bhavani                       2483955</a:t>
            </a:r>
            <a:endParaRPr lang="en-IN" dirty="0">
              <a:solidFill>
                <a:srgbClr val="000000"/>
              </a:solidFill>
              <a:latin typeface="Times New Roman" panose="02020603050405020304" pitchFamily="18" charset="0"/>
              <a:cs typeface="Times New Roman" panose="02020603050405020304" pitchFamily="18" charset="0"/>
            </a:endParaRPr>
          </a:p>
          <a:p>
            <a:r>
              <a:rPr lang="en-IN" b="0" i="0" dirty="0">
                <a:solidFill>
                  <a:srgbClr val="000000"/>
                </a:solidFill>
                <a:effectLst/>
                <a:latin typeface="Times New Roman" panose="02020603050405020304" pitchFamily="18" charset="0"/>
                <a:cs typeface="Times New Roman" panose="02020603050405020304" pitchFamily="18" charset="0"/>
              </a:rPr>
              <a:t>Malathi M                                      2486723</a:t>
            </a:r>
          </a:p>
          <a:p>
            <a:r>
              <a:rPr lang="en-IN" b="0" i="0" dirty="0">
                <a:solidFill>
                  <a:srgbClr val="000000"/>
                </a:solidFill>
                <a:effectLst/>
                <a:latin typeface="Times New Roman" panose="02020603050405020304" pitchFamily="18" charset="0"/>
                <a:cs typeface="Times New Roman" panose="02020603050405020304" pitchFamily="18" charset="0"/>
              </a:rPr>
              <a:t>Lekha S P                                       2485602</a:t>
            </a:r>
            <a:endParaRPr lang="en-IN" dirty="0">
              <a:solidFill>
                <a:srgbClr val="000000"/>
              </a:solidFill>
              <a:latin typeface="Times New Roman" panose="02020603050405020304" pitchFamily="18" charset="0"/>
              <a:cs typeface="Times New Roman" panose="02020603050405020304" pitchFamily="18" charset="0"/>
            </a:endParaRPr>
          </a:p>
          <a:p>
            <a:r>
              <a:rPr lang="en-IN" b="0" i="0" dirty="0">
                <a:solidFill>
                  <a:srgbClr val="000000"/>
                </a:solidFill>
                <a:effectLst/>
                <a:latin typeface="Times New Roman" panose="02020603050405020304" pitchFamily="18" charset="0"/>
                <a:cs typeface="Times New Roman" panose="02020603050405020304" pitchFamily="18" charset="0"/>
              </a:rPr>
              <a:t>Manaswi D                                     2487495</a:t>
            </a:r>
          </a:p>
          <a:p>
            <a:r>
              <a:rPr lang="en-IN" b="0" i="0" dirty="0">
                <a:solidFill>
                  <a:srgbClr val="000000"/>
                </a:solidFill>
                <a:effectLst/>
                <a:latin typeface="Times New Roman" panose="02020603050405020304" pitchFamily="18" charset="0"/>
                <a:cs typeface="Times New Roman" panose="02020603050405020304" pitchFamily="18" charset="0"/>
              </a:rPr>
              <a:t>Nelakuduru Hemasundar               2486630</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3758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C6EF48C-3B5F-4D72-B8B3-3FC6A88F9D5F}"/>
              </a:ext>
            </a:extLst>
          </p:cNvPr>
          <p:cNvPicPr>
            <a:picLocks noChangeAspect="1"/>
          </p:cNvPicPr>
          <p:nvPr/>
        </p:nvPicPr>
        <p:blipFill>
          <a:blip r:embed="rId2"/>
          <a:stretch>
            <a:fillRect/>
          </a:stretch>
        </p:blipFill>
        <p:spPr>
          <a:xfrm>
            <a:off x="381000" y="624840"/>
            <a:ext cx="5715000" cy="4716780"/>
          </a:xfrm>
          <a:prstGeom prst="rect">
            <a:avLst/>
          </a:prstGeom>
        </p:spPr>
      </p:pic>
      <p:pic>
        <p:nvPicPr>
          <p:cNvPr id="5" name="Picture 4">
            <a:extLst>
              <a:ext uri="{FF2B5EF4-FFF2-40B4-BE49-F238E27FC236}">
                <a16:creationId xmlns="" xmlns:a16="http://schemas.microsoft.com/office/drawing/2014/main" id="{9214D6F8-47E7-48F3-96B1-25ED68D13816}"/>
              </a:ext>
            </a:extLst>
          </p:cNvPr>
          <p:cNvPicPr>
            <a:picLocks noChangeAspect="1"/>
          </p:cNvPicPr>
          <p:nvPr/>
        </p:nvPicPr>
        <p:blipFill>
          <a:blip r:embed="rId3"/>
          <a:stretch>
            <a:fillRect/>
          </a:stretch>
        </p:blipFill>
        <p:spPr>
          <a:xfrm>
            <a:off x="6256020" y="624840"/>
            <a:ext cx="5623560" cy="4716780"/>
          </a:xfrm>
          <a:prstGeom prst="rect">
            <a:avLst/>
          </a:prstGeom>
        </p:spPr>
      </p:pic>
    </p:spTree>
    <p:extLst>
      <p:ext uri="{BB962C8B-B14F-4D97-AF65-F5344CB8AC3E}">
        <p14:creationId xmlns:p14="http://schemas.microsoft.com/office/powerpoint/2010/main" val="3935638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73F31AC-5920-407A-AA2A-B544A8665A6E}"/>
              </a:ext>
            </a:extLst>
          </p:cNvPr>
          <p:cNvPicPr>
            <a:picLocks noChangeAspect="1"/>
          </p:cNvPicPr>
          <p:nvPr/>
        </p:nvPicPr>
        <p:blipFill>
          <a:blip r:embed="rId2"/>
          <a:stretch>
            <a:fillRect/>
          </a:stretch>
        </p:blipFill>
        <p:spPr>
          <a:xfrm>
            <a:off x="510540" y="807720"/>
            <a:ext cx="5852160" cy="4305300"/>
          </a:xfrm>
          <a:prstGeom prst="rect">
            <a:avLst/>
          </a:prstGeom>
        </p:spPr>
      </p:pic>
      <p:pic>
        <p:nvPicPr>
          <p:cNvPr id="5" name="Picture 4">
            <a:extLst>
              <a:ext uri="{FF2B5EF4-FFF2-40B4-BE49-F238E27FC236}">
                <a16:creationId xmlns="" xmlns:a16="http://schemas.microsoft.com/office/drawing/2014/main" id="{F2CA154F-DC59-48E3-A7E8-8A1CC44FFD26}"/>
              </a:ext>
            </a:extLst>
          </p:cNvPr>
          <p:cNvPicPr>
            <a:picLocks noChangeAspect="1"/>
          </p:cNvPicPr>
          <p:nvPr/>
        </p:nvPicPr>
        <p:blipFill>
          <a:blip r:embed="rId3"/>
          <a:stretch>
            <a:fillRect/>
          </a:stretch>
        </p:blipFill>
        <p:spPr>
          <a:xfrm>
            <a:off x="6507480" y="807720"/>
            <a:ext cx="5334000" cy="4305300"/>
          </a:xfrm>
          <a:prstGeom prst="rect">
            <a:avLst/>
          </a:prstGeom>
        </p:spPr>
      </p:pic>
    </p:spTree>
    <p:extLst>
      <p:ext uri="{BB962C8B-B14F-4D97-AF65-F5344CB8AC3E}">
        <p14:creationId xmlns:p14="http://schemas.microsoft.com/office/powerpoint/2010/main" val="2049993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E297C3-AC5C-41E3-B83E-D1354D2B61B6}"/>
              </a:ext>
            </a:extLst>
          </p:cNvPr>
          <p:cNvSpPr>
            <a:spLocks noGrp="1"/>
          </p:cNvSpPr>
          <p:nvPr>
            <p:ph type="title"/>
          </p:nvPr>
        </p:nvSpPr>
        <p:spPr/>
        <p:txBody>
          <a:bodyPr/>
          <a:lstStyle/>
          <a:p>
            <a:r>
              <a:rPr lang="en-IN" dirty="0"/>
              <a:t>Features</a:t>
            </a:r>
          </a:p>
        </p:txBody>
      </p:sp>
      <p:sp>
        <p:nvSpPr>
          <p:cNvPr id="7" name="Content Placeholder 6">
            <a:extLst>
              <a:ext uri="{FF2B5EF4-FFF2-40B4-BE49-F238E27FC236}">
                <a16:creationId xmlns="" xmlns:a16="http://schemas.microsoft.com/office/drawing/2014/main" id="{5F5E8DCE-ED2C-41AF-A566-E36C6F9A81FF}"/>
              </a:ext>
            </a:extLst>
          </p:cNvPr>
          <p:cNvSpPr>
            <a:spLocks noGrp="1"/>
          </p:cNvSpPr>
          <p:nvPr>
            <p:ph idx="1"/>
          </p:nvPr>
        </p:nvSpPr>
        <p:spPr/>
        <p:txBody>
          <a:bodyPr>
            <a:normAutofit/>
          </a:bodyPr>
          <a:lstStyle/>
          <a:p>
            <a:r>
              <a:rPr lang="en-US" sz="2000" dirty="0">
                <a:solidFill>
                  <a:schemeClr val="tx1"/>
                </a:solidFill>
                <a:latin typeface="Times New Roman" panose="02020603050405020304" pitchFamily="18" charset="0"/>
                <a:cs typeface="Times New Roman" panose="02020603050405020304" pitchFamily="18" charset="0"/>
              </a:rPr>
              <a:t>Viewing Account balance</a:t>
            </a:r>
          </a:p>
          <a:p>
            <a:r>
              <a:rPr lang="en-US" sz="2000" dirty="0">
                <a:solidFill>
                  <a:schemeClr val="tx1"/>
                </a:solidFill>
                <a:latin typeface="Times New Roman" panose="02020603050405020304" pitchFamily="18" charset="0"/>
                <a:cs typeface="Times New Roman" panose="02020603050405020304" pitchFamily="18" charset="0"/>
              </a:rPr>
              <a:t>Viewing recent transactions</a:t>
            </a:r>
          </a:p>
          <a:p>
            <a:r>
              <a:rPr lang="en-US" sz="2000" dirty="0">
                <a:solidFill>
                  <a:schemeClr val="tx1"/>
                </a:solidFill>
                <a:latin typeface="Times New Roman" panose="02020603050405020304" pitchFamily="18" charset="0"/>
                <a:cs typeface="Times New Roman" panose="02020603050405020304" pitchFamily="18" charset="0"/>
              </a:rPr>
              <a:t>Ordering cheque books</a:t>
            </a:r>
          </a:p>
          <a:p>
            <a:r>
              <a:rPr lang="en-US" sz="2000" dirty="0">
                <a:solidFill>
                  <a:schemeClr val="tx1"/>
                </a:solidFill>
                <a:latin typeface="Times New Roman" panose="02020603050405020304" pitchFamily="18" charset="0"/>
                <a:cs typeface="Times New Roman" panose="02020603050405020304" pitchFamily="18" charset="0"/>
              </a:rPr>
              <a:t>Managing multiple users</a:t>
            </a:r>
          </a:p>
          <a:p>
            <a:r>
              <a:rPr lang="en-US" sz="2000" dirty="0">
                <a:solidFill>
                  <a:schemeClr val="tx1"/>
                </a:solidFill>
                <a:latin typeface="Times New Roman" panose="02020603050405020304" pitchFamily="18" charset="0"/>
                <a:cs typeface="Times New Roman" panose="02020603050405020304" pitchFamily="18" charset="0"/>
              </a:rPr>
              <a:t>Transfers</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323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A3CBF2-998C-4475-B39C-98C544724D4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 xmlns:a16="http://schemas.microsoft.com/office/drawing/2014/main" id="{CB5A630C-FFCC-4D7B-A950-6193323F00BB}"/>
              </a:ext>
            </a:extLst>
          </p:cNvPr>
          <p:cNvSpPr>
            <a:spLocks noGrp="1"/>
          </p:cNvSpPr>
          <p:nvPr>
            <p:ph idx="1"/>
          </p:nvPr>
        </p:nvSpPr>
        <p:spPr/>
        <p:txBody>
          <a:bodyPr>
            <a:normAutofit/>
          </a:bodyPr>
          <a:lstStyle/>
          <a:p>
            <a:pPr marL="457200" indent="-457200">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Easy Fund Transaction between accounts.</a:t>
            </a:r>
          </a:p>
          <a:p>
            <a:pPr marL="457200" indent="-457200">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Secure Banking.</a:t>
            </a:r>
          </a:p>
          <a:p>
            <a:pPr marL="457200" indent="-457200">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Access 24/7.</a:t>
            </a:r>
          </a:p>
          <a:p>
            <a:pPr marL="457200" indent="-457200">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Better Services.</a:t>
            </a:r>
          </a:p>
          <a:p>
            <a:pPr marL="457200" indent="-457200">
              <a:buFont typeface="+mj-lt"/>
              <a:buAutoNum type="arabicPeriod"/>
            </a:pPr>
            <a:r>
              <a:rPr lang="en-IN" sz="2000" dirty="0">
                <a:solidFill>
                  <a:schemeClr val="tx1"/>
                </a:solidFill>
                <a:latin typeface="Times New Roman" panose="02020603050405020304" pitchFamily="18" charset="0"/>
                <a:cs typeface="Times New Roman" panose="02020603050405020304" pitchFamily="18" charset="0"/>
              </a:rPr>
              <a:t>Transfer Money.</a:t>
            </a:r>
          </a:p>
        </p:txBody>
      </p:sp>
    </p:spTree>
    <p:extLst>
      <p:ext uri="{BB962C8B-B14F-4D97-AF65-F5344CB8AC3E}">
        <p14:creationId xmlns:p14="http://schemas.microsoft.com/office/powerpoint/2010/main" val="517420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3DD444-96A1-4099-8960-ED70346FA2F5}"/>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 xmlns:a16="http://schemas.microsoft.com/office/drawing/2014/main" id="{87250A20-EDA1-483A-AE27-FFAC9BB3B74A}"/>
              </a:ext>
            </a:extLst>
          </p:cNvPr>
          <p:cNvSpPr>
            <a:spLocks noGrp="1"/>
          </p:cNvSpPr>
          <p:nvPr>
            <p:ph idx="1"/>
          </p:nvPr>
        </p:nvSpPr>
        <p:spPr/>
        <p:txBody>
          <a:bodyPr>
            <a:normAutofit/>
          </a:bodyPr>
          <a:lstStyle/>
          <a:p>
            <a:r>
              <a:rPr lang="en-US" sz="2000" dirty="0">
                <a:solidFill>
                  <a:schemeClr val="tx1"/>
                </a:solidFill>
                <a:latin typeface="Times New Roman" panose="02020603050405020304" pitchFamily="18" charset="0"/>
                <a:cs typeface="Times New Roman" panose="02020603050405020304" pitchFamily="18" charset="0"/>
              </a:rPr>
              <a:t>The strategy of bank is to provide value added services and products to the consumers, utilizing the internet extensively. The main aim of E-banking or online banking is to make transactions through online processes and provide customers with more benefits. Providing internet banking is increasingly becoming a “need to have” than “nice to have” services.</a:t>
            </a:r>
            <a:endParaRPr lang="en-IN" sz="2000" dirty="0">
              <a:solidFill>
                <a:schemeClr val="tx1"/>
              </a:solidFill>
              <a:latin typeface="Times New Roman" panose="02020603050405020304" pitchFamily="18" charset="0"/>
              <a:cs typeface="Times New Roman" panose="02020603050405020304" pitchFamily="18" charset="0"/>
            </a:endParaRPr>
          </a:p>
          <a:p>
            <a:endParaRPr lang="en-IN"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64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CE4E935-FBCA-4505-9593-44BA5E0C3046}"/>
              </a:ext>
            </a:extLst>
          </p:cNvPr>
          <p:cNvPicPr>
            <a:picLocks noChangeAspect="1"/>
          </p:cNvPicPr>
          <p:nvPr/>
        </p:nvPicPr>
        <p:blipFill rotWithShape="1">
          <a:blip r:embed="rId2"/>
          <a:srcRect l="18188" t="18889" r="41187" b="26889"/>
          <a:stretch/>
        </p:blipFill>
        <p:spPr>
          <a:xfrm>
            <a:off x="842010" y="392430"/>
            <a:ext cx="10325100" cy="4789170"/>
          </a:xfrm>
          <a:prstGeom prst="rect">
            <a:avLst/>
          </a:prstGeom>
        </p:spPr>
      </p:pic>
    </p:spTree>
    <p:extLst>
      <p:ext uri="{BB962C8B-B14F-4D97-AF65-F5344CB8AC3E}">
        <p14:creationId xmlns:p14="http://schemas.microsoft.com/office/powerpoint/2010/main" val="3861367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80B49F-A9D7-4ED4-9792-B9A6761193CD}"/>
              </a:ext>
            </a:extLst>
          </p:cNvPr>
          <p:cNvSpPr>
            <a:spLocks noGrp="1"/>
          </p:cNvSpPr>
          <p:nvPr>
            <p:ph type="title"/>
          </p:nvPr>
        </p:nvSpPr>
        <p:spPr/>
        <p:txBody>
          <a:bodyPr/>
          <a:lstStyle/>
          <a:p>
            <a:r>
              <a:rPr lang="en-US" sz="3600" dirty="0">
                <a:solidFill>
                  <a:schemeClr val="bg1"/>
                </a:solidFill>
                <a:latin typeface="Times New Roman" panose="02020603050405020304" pitchFamily="18" charset="0"/>
                <a:cs typeface="Times New Roman" panose="02020603050405020304" pitchFamily="18" charset="0"/>
              </a:rPr>
              <a:t>CONTENTS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3B33D41-805D-4100-BEF5-869AFAA97B4E}"/>
              </a:ext>
            </a:extLst>
          </p:cNvPr>
          <p:cNvSpPr>
            <a:spLocks noGrp="1"/>
          </p:cNvSpPr>
          <p:nvPr>
            <p:ph idx="1"/>
          </p:nvPr>
        </p:nvSpPr>
        <p:spPr>
          <a:xfrm>
            <a:off x="1154954" y="1987495"/>
            <a:ext cx="8761412" cy="4405021"/>
          </a:xfrm>
        </p:spPr>
        <p:txBody>
          <a:bodyPr>
            <a:noAutofit/>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Introduction</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Background Of Project</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Procedure Of Online Banking</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Project Flow</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Technology Used</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Scope And System Overview</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Modules Of Online Banking</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UML Diagrams</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Testing</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Output Screenshots</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Features &amp; Advantages  </a:t>
            </a: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Conclusion</a:t>
            </a:r>
          </a:p>
          <a:p>
            <a:endParaRPr lang="en-IN" sz="1600" dirty="0"/>
          </a:p>
        </p:txBody>
      </p:sp>
    </p:spTree>
    <p:extLst>
      <p:ext uri="{BB962C8B-B14F-4D97-AF65-F5344CB8AC3E}">
        <p14:creationId xmlns:p14="http://schemas.microsoft.com/office/powerpoint/2010/main" val="1030339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1A77AA-22AE-4812-8829-52D3798BDC4E}"/>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FA5F3DB-AA1A-429B-A562-B9BC68B8D6DE}"/>
              </a:ext>
            </a:extLst>
          </p:cNvPr>
          <p:cNvSpPr>
            <a:spLocks noGrp="1"/>
          </p:cNvSpPr>
          <p:nvPr>
            <p:ph idx="1"/>
          </p:nvPr>
        </p:nvSpPr>
        <p:spPr/>
        <p:txBody>
          <a:bodyPr>
            <a:normAutofit/>
          </a:bodyPr>
          <a:lstStyle/>
          <a:p>
            <a:r>
              <a:rPr lang="en-IN" sz="2000" dirty="0">
                <a:solidFill>
                  <a:schemeClr val="tx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Online banking offers customers almost every service traditionally available through a local branch including deposits, transfers, and online bill payments. Virtually every banking institution has some form of </a:t>
            </a:r>
            <a:r>
              <a:rPr lang="en-IN" sz="2000" dirty="0">
                <a:solidFill>
                  <a:schemeClr val="tx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online banking</a:t>
            </a:r>
            <a:r>
              <a:rPr lang="en-IN" sz="2000" dirty="0">
                <a:solidFill>
                  <a:schemeClr val="tx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available both on desktop versions and through mobile apps.</a:t>
            </a:r>
            <a:endParaRPr lang="en-IN" sz="2000" dirty="0">
              <a:solidFill>
                <a:schemeClr val="tx1"/>
              </a:solidFill>
              <a:latin typeface="Times New Roman" panose="02020603050405020304" pitchFamily="18" charset="0"/>
              <a:cs typeface="Times New Roman" panose="02020603050405020304" pitchFamily="18" charset="0"/>
            </a:endParaRPr>
          </a:p>
          <a:p>
            <a:r>
              <a:rPr lang="en-IN" sz="2000" dirty="0">
                <a:solidFill>
                  <a:schemeClr val="tx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With online banking, consumers aren't required to visit a bank branch to complete most of their basic banking transactions. They can do all of this at their own convenience, wherever they want—at home, at work, or on the go.</a:t>
            </a:r>
            <a:endPar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665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932045-D6B9-4C8E-8AC0-D12AF51BC6DB}"/>
              </a:ext>
            </a:extLst>
          </p:cNvPr>
          <p:cNvSpPr>
            <a:spLocks noGrp="1"/>
          </p:cNvSpPr>
          <p:nvPr>
            <p:ph type="title"/>
          </p:nvPr>
        </p:nvSpPr>
        <p:spPr/>
        <p:txBody>
          <a:bodyPr/>
          <a:lstStyle/>
          <a:p>
            <a:r>
              <a:rPr lang="en-IN" dirty="0"/>
              <a:t>Background Of Project</a:t>
            </a:r>
          </a:p>
        </p:txBody>
      </p:sp>
      <p:sp>
        <p:nvSpPr>
          <p:cNvPr id="3" name="Content Placeholder 2">
            <a:extLst>
              <a:ext uri="{FF2B5EF4-FFF2-40B4-BE49-F238E27FC236}">
                <a16:creationId xmlns="" xmlns:a16="http://schemas.microsoft.com/office/drawing/2014/main" id="{10847299-5F1F-4351-BA2C-3F9F05CD9B06}"/>
              </a:ext>
            </a:extLst>
          </p:cNvPr>
          <p:cNvSpPr>
            <a:spLocks noGrp="1"/>
          </p:cNvSpPr>
          <p:nvPr>
            <p:ph idx="1"/>
          </p:nvPr>
        </p:nvSpPr>
        <p:spPr>
          <a:xfrm>
            <a:off x="1075442" y="2679590"/>
            <a:ext cx="8761412" cy="4007456"/>
          </a:xfrm>
        </p:spPr>
        <p:txBody>
          <a:bodyPr/>
          <a:lstStyle/>
          <a:p>
            <a:r>
              <a:rPr lang="en-US" sz="2000" dirty="0">
                <a:solidFill>
                  <a:schemeClr val="tx1"/>
                </a:solidFill>
                <a:latin typeface="Times New Roman" panose="02020603050405020304" pitchFamily="18" charset="0"/>
                <a:cs typeface="Times New Roman" panose="02020603050405020304" pitchFamily="18" charset="0"/>
              </a:rPr>
              <a:t>ICIN is one of the top banking firms that accepts deposits from the public. It also invests an amount in securities. Recently, the business analysts noticed a drop in the number of customers of the bank. They found out that online banking systems of banks like AXIS and American Express are gaining more profits by eliminating middlemen from the equation. As a result, the team decided to hire a Full Stack developer who can develop an online banking web application with a rich and user-friendly interface. You are hired as one of the Full Stack Java developers and have been asked to develop the web application. The management team has provided you with the requirements and their business model so that you can easily arrange different components of the application</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5880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C08F46-4F53-467A-AEC2-FD96E02D6B08}"/>
              </a:ext>
            </a:extLst>
          </p:cNvPr>
          <p:cNvSpPr>
            <a:spLocks noGrp="1"/>
          </p:cNvSpPr>
          <p:nvPr>
            <p:ph type="title"/>
          </p:nvPr>
        </p:nvSpPr>
        <p:spPr/>
        <p:txBody>
          <a:bodyPr/>
          <a:lstStyle/>
          <a:p>
            <a:r>
              <a:rPr lang="en-IN" dirty="0"/>
              <a:t>Procedure of Online Banking</a:t>
            </a:r>
          </a:p>
        </p:txBody>
      </p:sp>
      <p:sp>
        <p:nvSpPr>
          <p:cNvPr id="3" name="Content Placeholder 2">
            <a:extLst>
              <a:ext uri="{FF2B5EF4-FFF2-40B4-BE49-F238E27FC236}">
                <a16:creationId xmlns="" xmlns:a16="http://schemas.microsoft.com/office/drawing/2014/main" id="{0DEE69BA-F347-40B4-995D-AB209E629DB4}"/>
              </a:ext>
            </a:extLst>
          </p:cNvPr>
          <p:cNvSpPr>
            <a:spLocks noGrp="1"/>
          </p:cNvSpPr>
          <p:nvPr>
            <p:ph idx="1"/>
          </p:nvPr>
        </p:nvSpPr>
        <p:spPr>
          <a:xfrm>
            <a:off x="1154955" y="2934030"/>
            <a:ext cx="8761412" cy="3085769"/>
          </a:xfrm>
        </p:spPr>
        <p:txBody>
          <a:bodyPr/>
          <a:lstStyle/>
          <a:p>
            <a:r>
              <a:rPr lang="en-US" sz="2000" dirty="0">
                <a:solidFill>
                  <a:schemeClr val="tx1"/>
                </a:solidFill>
                <a:latin typeface="Times New Roman" panose="02020603050405020304" pitchFamily="18" charset="0"/>
                <a:cs typeface="Times New Roman" panose="02020603050405020304" pitchFamily="18" charset="0"/>
              </a:rPr>
              <a:t>Online banking investigates the entry threshold providing a new transaction service channel for the use of normal users, Organizations and Academicians.  Customer must have a valid user id and password to login to the system.  If a wrong password is given in succession, that account will be locked and the customer will not be able to use it.</a:t>
            </a:r>
          </a:p>
          <a:p>
            <a:endParaRPr lang="en-IN" dirty="0"/>
          </a:p>
        </p:txBody>
      </p:sp>
    </p:spTree>
    <p:extLst>
      <p:ext uri="{BB962C8B-B14F-4D97-AF65-F5344CB8AC3E}">
        <p14:creationId xmlns:p14="http://schemas.microsoft.com/office/powerpoint/2010/main" val="189879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B49ED7-4F7E-4DD1-9D1D-20AACE76B460}"/>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PROJECT FLOW</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9B30BF05-DE14-427C-B6FC-57684EF3013D}"/>
              </a:ext>
            </a:extLst>
          </p:cNvPr>
          <p:cNvPicPr>
            <a:picLocks noGrp="1" noChangeAspect="1"/>
          </p:cNvPicPr>
          <p:nvPr>
            <p:ph idx="1"/>
          </p:nvPr>
        </p:nvPicPr>
        <p:blipFill>
          <a:blip r:embed="rId2"/>
          <a:stretch>
            <a:fillRect/>
          </a:stretch>
        </p:blipFill>
        <p:spPr>
          <a:xfrm>
            <a:off x="3070755" y="2385391"/>
            <a:ext cx="4929808" cy="3991555"/>
          </a:xfrm>
        </p:spPr>
      </p:pic>
    </p:spTree>
    <p:extLst>
      <p:ext uri="{BB962C8B-B14F-4D97-AF65-F5344CB8AC3E}">
        <p14:creationId xmlns:p14="http://schemas.microsoft.com/office/powerpoint/2010/main" val="3529580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1A577E-CD9D-4FB1-8669-1B7F0DD1C5EE}"/>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TECHNOLOGY USED</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6FFD28EB-1B7B-4C9F-9E9C-36FF003AFD76}"/>
              </a:ext>
            </a:extLst>
          </p:cNvPr>
          <p:cNvSpPr>
            <a:spLocks noGrp="1"/>
          </p:cNvSpPr>
          <p:nvPr>
            <p:ph idx="1"/>
          </p:nvPr>
        </p:nvSpPr>
        <p:spPr>
          <a:xfrm>
            <a:off x="1154952" y="2703442"/>
            <a:ext cx="9110181" cy="4154557"/>
          </a:xfrm>
        </p:spPr>
        <p:txBody>
          <a:bodyPr>
            <a:normAutofit/>
          </a:bodyPr>
          <a:lstStyle/>
          <a:p>
            <a:pPr marL="0" indent="0">
              <a:buNone/>
            </a:pPr>
            <a:r>
              <a:rPr lang="en-IN" sz="2000" dirty="0">
                <a:solidFill>
                  <a:schemeClr val="tx1"/>
                </a:solidFill>
                <a:latin typeface="Times New Roman" panose="02020603050405020304" pitchFamily="18" charset="0"/>
                <a:cs typeface="Times New Roman" panose="02020603050405020304" pitchFamily="18" charset="0"/>
              </a:rPr>
              <a:t>OPERATING SYSTEM     :     Windows </a:t>
            </a:r>
            <a:r>
              <a:rPr lang="en-IN" sz="2000" dirty="0" smtClean="0">
                <a:solidFill>
                  <a:schemeClr val="tx1"/>
                </a:solidFill>
                <a:latin typeface="Times New Roman" panose="02020603050405020304" pitchFamily="18" charset="0"/>
                <a:cs typeface="Times New Roman" panose="02020603050405020304" pitchFamily="18" charset="0"/>
              </a:rPr>
              <a:t>10+</a:t>
            </a:r>
            <a:endParaRPr lang="en-IN" sz="2000" dirty="0">
              <a:solidFill>
                <a:schemeClr val="tx1"/>
              </a:solidFill>
              <a:latin typeface="Times New Roman" panose="02020603050405020304" pitchFamily="18" charset="0"/>
              <a:cs typeface="Times New Roman" panose="02020603050405020304" pitchFamily="18" charset="0"/>
            </a:endParaRPr>
          </a:p>
          <a:p>
            <a:pPr marL="0" indent="0">
              <a:buNone/>
            </a:pPr>
            <a:r>
              <a:rPr lang="en-IN" sz="2000" dirty="0">
                <a:solidFill>
                  <a:schemeClr val="tx1"/>
                </a:solidFill>
                <a:latin typeface="Times New Roman" panose="02020603050405020304" pitchFamily="18" charset="0"/>
                <a:cs typeface="Times New Roman" panose="02020603050405020304" pitchFamily="18" charset="0"/>
              </a:rPr>
              <a:t>FRONT END                      :     Html, CSS, Type script(Angular)</a:t>
            </a:r>
          </a:p>
          <a:p>
            <a:pPr marL="0" indent="0">
              <a:buNone/>
            </a:pPr>
            <a:r>
              <a:rPr lang="en-IN" sz="2000" dirty="0">
                <a:solidFill>
                  <a:schemeClr val="tx1"/>
                </a:solidFill>
                <a:latin typeface="Times New Roman" panose="02020603050405020304" pitchFamily="18" charset="0"/>
                <a:cs typeface="Times New Roman" panose="02020603050405020304" pitchFamily="18" charset="0"/>
              </a:rPr>
              <a:t>SERVER SIDE SCRIPT     :     Apache tomcat </a:t>
            </a:r>
            <a:r>
              <a:rPr lang="en-IN" sz="2000" dirty="0" smtClean="0">
                <a:solidFill>
                  <a:schemeClr val="tx1"/>
                </a:solidFill>
                <a:latin typeface="Times New Roman" panose="02020603050405020304" pitchFamily="18" charset="0"/>
                <a:cs typeface="Times New Roman" panose="02020603050405020304" pitchFamily="18" charset="0"/>
              </a:rPr>
              <a:t>8+</a:t>
            </a:r>
            <a:endParaRPr lang="en-IN" sz="2000" dirty="0">
              <a:solidFill>
                <a:schemeClr val="tx1"/>
              </a:solidFill>
              <a:latin typeface="Times New Roman" panose="02020603050405020304" pitchFamily="18" charset="0"/>
              <a:cs typeface="Times New Roman" panose="02020603050405020304" pitchFamily="18" charset="0"/>
            </a:endParaRPr>
          </a:p>
          <a:p>
            <a:pPr marL="0" indent="0">
              <a:buNone/>
            </a:pPr>
            <a:r>
              <a:rPr lang="en-IN" sz="2000" dirty="0">
                <a:solidFill>
                  <a:schemeClr val="tx1"/>
                </a:solidFill>
                <a:latin typeface="Times New Roman" panose="02020603050405020304" pitchFamily="18" charset="0"/>
                <a:cs typeface="Times New Roman" panose="02020603050405020304" pitchFamily="18" charset="0"/>
              </a:rPr>
              <a:t>DATABASE                        :     MySQL</a:t>
            </a:r>
          </a:p>
          <a:p>
            <a:pPr marL="0" indent="0">
              <a:buNone/>
            </a:pPr>
            <a:r>
              <a:rPr lang="en-IN" sz="2000" dirty="0" smtClean="0">
                <a:solidFill>
                  <a:schemeClr val="tx1"/>
                </a:solidFill>
                <a:latin typeface="Times New Roman" panose="02020603050405020304" pitchFamily="18" charset="0"/>
                <a:cs typeface="Times New Roman" panose="02020603050405020304" pitchFamily="18" charset="0"/>
              </a:rPr>
              <a:t>BACKEND                         </a:t>
            </a:r>
            <a:r>
              <a:rPr lang="en-IN" sz="2000" dirty="0">
                <a:solidFill>
                  <a:schemeClr val="tx1"/>
                </a:solidFill>
                <a:latin typeface="Times New Roman" panose="02020603050405020304" pitchFamily="18" charset="0"/>
                <a:cs typeface="Times New Roman" panose="02020603050405020304" pitchFamily="18" charset="0"/>
              </a:rPr>
              <a:t>:     Spring Boot</a:t>
            </a:r>
            <a:endParaRPr lang="en-US" sz="2000" dirty="0">
              <a:solidFill>
                <a:schemeClr val="tx1"/>
              </a:solidFill>
              <a:latin typeface="Times New Roman" panose="02020603050405020304" pitchFamily="18" charset="0"/>
              <a:ea typeface="+mn-lt"/>
              <a:cs typeface="Times New Roman" panose="02020603050405020304" pitchFamily="18" charset="0"/>
            </a:endParaRPr>
          </a:p>
          <a:p>
            <a:pPr algn="just"/>
            <a:endParaRPr lang="en-US" sz="2000" dirty="0">
              <a:solidFill>
                <a:schemeClr val="tx1"/>
              </a:solidFill>
              <a:latin typeface="Times New Roman" panose="02020603050405020304" pitchFamily="18" charset="0"/>
              <a:ea typeface="+mn-lt"/>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939016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1E96ED-D5C4-4B6D-B69E-B4FA22CC6EC9}"/>
              </a:ext>
            </a:extLst>
          </p:cNvPr>
          <p:cNvSpPr>
            <a:spLocks noGrp="1"/>
          </p:cNvSpPr>
          <p:nvPr>
            <p:ph type="title"/>
          </p:nvPr>
        </p:nvSpPr>
        <p:spPr/>
        <p:txBody>
          <a:bodyPr/>
          <a:lstStyle/>
          <a:p>
            <a:r>
              <a:rPr lang="en-IN" dirty="0">
                <a:solidFill>
                  <a:schemeClr val="bg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Scope and System Overview</a:t>
            </a:r>
            <a:endParaRPr lang="en-IN"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BBB7E85-7C00-4A0B-8D22-2A82D547215E}"/>
              </a:ext>
            </a:extLst>
          </p:cNvPr>
          <p:cNvSpPr>
            <a:spLocks noGrp="1"/>
          </p:cNvSpPr>
          <p:nvPr>
            <p:ph idx="1"/>
          </p:nvPr>
        </p:nvSpPr>
        <p:spPr/>
        <p:txBody>
          <a:bodyPr>
            <a:normAutofit lnSpcReduction="10000"/>
          </a:bodyPr>
          <a:lstStyle/>
          <a:p>
            <a:pPr marL="0" indent="0">
              <a:buNone/>
            </a:pPr>
            <a:r>
              <a:rPr lang="en-IN" sz="2400" b="1" dirty="0">
                <a:solidFill>
                  <a:srgbClr val="202124"/>
                </a:solidFill>
                <a:highlight>
                  <a:srgbClr val="FFFFFF"/>
                </a:highlight>
                <a:latin typeface="Times New Roman" panose="02020603050405020304" pitchFamily="18" charset="0"/>
                <a:ea typeface="Times New Roman" panose="02020603050405020304" pitchFamily="18" charset="0"/>
              </a:rPr>
              <a:t>Scope:</a:t>
            </a:r>
          </a:p>
          <a:p>
            <a:pPr marL="0" indent="0">
              <a:buNone/>
            </a:pPr>
            <a:r>
              <a:rPr lang="en-IN" sz="2000" dirty="0">
                <a:solidFill>
                  <a:schemeClr val="tx1"/>
                </a:solidFill>
                <a:effectLst/>
                <a:highlight>
                  <a:srgbClr val="FFFFFF"/>
                </a:highlight>
                <a:latin typeface="Times New Roman" panose="02020603050405020304" pitchFamily="18" charset="0"/>
                <a:ea typeface="Times New Roman" panose="02020603050405020304" pitchFamily="18" charset="0"/>
              </a:rPr>
              <a:t>Customers can perform financial transactions like transfer funds online, pay bills, apply for loans and open a savings account among various other debit card transactions</a:t>
            </a:r>
            <a:r>
              <a:rPr lang="en-IN" sz="2000" dirty="0">
                <a:solidFill>
                  <a:srgbClr val="202124"/>
                </a:solidFill>
                <a:effectLst/>
                <a:highlight>
                  <a:srgbClr val="FFFFFF"/>
                </a:highlight>
                <a:latin typeface="Times New Roman" panose="02020603050405020304" pitchFamily="18" charset="0"/>
                <a:ea typeface="Times New Roman" panose="02020603050405020304" pitchFamily="18" charset="0"/>
              </a:rPr>
              <a:t>.</a:t>
            </a:r>
          </a:p>
          <a:p>
            <a:pPr marL="0" indent="0">
              <a:buNone/>
            </a:pPr>
            <a:r>
              <a:rPr lang="en-IN" sz="2400" b="1" dirty="0">
                <a:solidFill>
                  <a:schemeClr val="tx1"/>
                </a:solidFill>
                <a:effectLst/>
                <a:latin typeface="Times New Roman" panose="02020603050405020304" pitchFamily="18" charset="0"/>
                <a:ea typeface="Times New Roman" panose="02020603050405020304" pitchFamily="18" charset="0"/>
              </a:rPr>
              <a:t>System Overview</a:t>
            </a:r>
            <a:r>
              <a:rPr lang="en-IN" sz="2400" dirty="0">
                <a:solidFill>
                  <a:schemeClr val="tx1"/>
                </a:solidFill>
                <a:effectLst/>
                <a:latin typeface="Times New Roman" panose="02020603050405020304" pitchFamily="18" charset="0"/>
                <a:ea typeface="Times New Roman" panose="02020603050405020304" pitchFamily="18" charset="0"/>
              </a:rPr>
              <a:t> :</a:t>
            </a:r>
          </a:p>
          <a:p>
            <a:pPr marL="0" indent="0">
              <a:buNone/>
            </a:pPr>
            <a:r>
              <a:rPr lang="en-IN" sz="2000" dirty="0">
                <a:solidFill>
                  <a:schemeClr val="tx1"/>
                </a:solidFill>
                <a:effectLst/>
                <a:latin typeface="Times New Roman" panose="02020603050405020304" pitchFamily="18" charset="0"/>
                <a:ea typeface="Times New Roman" panose="02020603050405020304" pitchFamily="18" charset="0"/>
              </a:rPr>
              <a:t>The “Online Banking” should support basic functionalities for all below listed users. </a:t>
            </a:r>
          </a:p>
          <a:p>
            <a:pPr marL="342900" indent="-342900">
              <a:buClrTx/>
              <a:buFont typeface="+mj-lt"/>
              <a:buAutoNum type="arabicPeriod"/>
            </a:pPr>
            <a:r>
              <a:rPr lang="en-IN" sz="2000" dirty="0">
                <a:solidFill>
                  <a:schemeClr val="tx1"/>
                </a:solidFill>
                <a:effectLst/>
                <a:latin typeface="Times New Roman" panose="02020603050405020304" pitchFamily="18" charset="0"/>
                <a:ea typeface="Calibri" panose="020F0502020204030204" pitchFamily="34" charset="0"/>
              </a:rPr>
              <a:t>Admin</a:t>
            </a:r>
            <a:endParaRPr lang="en-IN" sz="2000" dirty="0">
              <a:solidFill>
                <a:schemeClr val="tx1"/>
              </a:solidFill>
              <a:effectLst/>
              <a:latin typeface="Calibri" panose="020F0502020204030204" pitchFamily="34" charset="0"/>
              <a:ea typeface="Calibri" panose="020F0502020204030204" pitchFamily="34" charset="0"/>
            </a:endParaRPr>
          </a:p>
          <a:p>
            <a:pPr marL="342900" indent="-342900">
              <a:buClrTx/>
              <a:buFont typeface="+mj-lt"/>
              <a:buAutoNum type="arabicPeriod"/>
            </a:pPr>
            <a:r>
              <a:rPr lang="en-IN" sz="2000" dirty="0">
                <a:solidFill>
                  <a:schemeClr val="tx1"/>
                </a:solidFill>
                <a:latin typeface="Times New Roman" panose="02020603050405020304" pitchFamily="18" charset="0"/>
                <a:ea typeface="Calibri" panose="020F0502020204030204" pitchFamily="34" charset="0"/>
              </a:rPr>
              <a:t>User</a:t>
            </a:r>
            <a:endParaRPr lang="en-IN" sz="2000" dirty="0">
              <a:solidFill>
                <a:schemeClr val="tx1"/>
              </a:solidFill>
              <a:effectLst/>
              <a:latin typeface="Calibri" panose="020F0502020204030204" pitchFamily="34" charset="0"/>
              <a:ea typeface="Calibri" panose="020F0502020204030204" pitchFamily="34" charset="0"/>
            </a:endParaRPr>
          </a:p>
          <a:p>
            <a:pPr marL="0" indent="0">
              <a:buNone/>
            </a:pPr>
            <a:endParaRPr lang="en-IN" dirty="0"/>
          </a:p>
        </p:txBody>
      </p:sp>
    </p:spTree>
    <p:extLst>
      <p:ext uri="{BB962C8B-B14F-4D97-AF65-F5344CB8AC3E}">
        <p14:creationId xmlns:p14="http://schemas.microsoft.com/office/powerpoint/2010/main" val="10404993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TM02900722[[fn=Ion Boardroom]]</Template>
  <TotalTime>433</TotalTime>
  <Words>559</Words>
  <Application>Microsoft Office PowerPoint</Application>
  <PresentationFormat>Custom</PresentationFormat>
  <Paragraphs>87</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Ion Boardroom</vt:lpstr>
      <vt:lpstr>Online Banking</vt:lpstr>
      <vt:lpstr> PROJECT MEMBERS </vt:lpstr>
      <vt:lpstr>CONTENTS</vt:lpstr>
      <vt:lpstr>INTRODUCTION</vt:lpstr>
      <vt:lpstr>Background Of Project</vt:lpstr>
      <vt:lpstr>Procedure of Online Banking</vt:lpstr>
      <vt:lpstr>PROJECT FLOW</vt:lpstr>
      <vt:lpstr>TECHNOLOGY USED</vt:lpstr>
      <vt:lpstr>Scope and System Overview</vt:lpstr>
      <vt:lpstr>ADMIN MODULE</vt:lpstr>
      <vt:lpstr>USER MODULE</vt:lpstr>
      <vt:lpstr>Sequence Diagram For Online Banking</vt:lpstr>
      <vt:lpstr> UML Class Diagram and Use case Diagram </vt:lpstr>
      <vt:lpstr> ER Diagram</vt:lpstr>
      <vt:lpstr> Output Screenshots </vt:lpstr>
      <vt:lpstr>PowerPoint Presentation</vt:lpstr>
      <vt:lpstr>PowerPoint Presentation</vt:lpstr>
      <vt:lpstr>PowerPoint Presentation</vt:lpstr>
      <vt:lpstr>PowerPoint Presentation</vt:lpstr>
      <vt:lpstr>PowerPoint Presentation</vt:lpstr>
      <vt:lpstr>PowerPoint Presentation</vt:lpstr>
      <vt:lpstr>Features</vt:lpstr>
      <vt:lpstr>ADVANTAGES</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Banking</dc:title>
  <dc:creator>918978789749</dc:creator>
  <cp:lastModifiedBy>Dell Inspiron 15</cp:lastModifiedBy>
  <cp:revision>21</cp:revision>
  <dcterms:created xsi:type="dcterms:W3CDTF">2022-03-25T03:56:38Z</dcterms:created>
  <dcterms:modified xsi:type="dcterms:W3CDTF">2022-03-29T09:31:32Z</dcterms:modified>
</cp:coreProperties>
</file>